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3DAF4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3DAF4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4DC2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3DAF4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99303" y="5833668"/>
            <a:ext cx="993393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3DAF4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1812" y="1187450"/>
            <a:ext cx="11122660" cy="4685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46586" y="6287224"/>
            <a:ext cx="329565" cy="28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768" y="2077339"/>
            <a:ext cx="10968432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" dirty="0">
                <a:solidFill>
                  <a:srgbClr val="FFFFFF"/>
                </a:solidFill>
              </a:rPr>
              <a:t>Реализация</a:t>
            </a:r>
            <a:r>
              <a:rPr sz="3600" spc="-35" dirty="0">
                <a:solidFill>
                  <a:srgbClr val="FFFFFF"/>
                </a:solidFill>
              </a:rPr>
              <a:t> </a:t>
            </a:r>
            <a:r>
              <a:rPr sz="3600" spc="-45" dirty="0">
                <a:solidFill>
                  <a:srgbClr val="FFFFFF"/>
                </a:solidFill>
              </a:rPr>
              <a:t>проекта</a:t>
            </a:r>
            <a:endParaRPr sz="3600" dirty="0"/>
          </a:p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FFFFFF"/>
                </a:solidFill>
              </a:rPr>
              <a:t>«Я</a:t>
            </a:r>
            <a:r>
              <a:rPr sz="3600" spc="10" dirty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выбираю</a:t>
            </a:r>
            <a:r>
              <a:rPr sz="3600" spc="15" dirty="0">
                <a:solidFill>
                  <a:srgbClr val="FFFFFF"/>
                </a:solidFill>
              </a:rPr>
              <a:t> </a:t>
            </a:r>
            <a:r>
              <a:rPr sz="3600" spc="-35" dirty="0">
                <a:solidFill>
                  <a:srgbClr val="FFFFFF"/>
                </a:solidFill>
              </a:rPr>
              <a:t>школу»</a:t>
            </a:r>
            <a:r>
              <a:rPr sz="3600" spc="30" dirty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в</a:t>
            </a:r>
            <a:r>
              <a:rPr sz="3600" spc="30" dirty="0">
                <a:solidFill>
                  <a:srgbClr val="FFFFFF"/>
                </a:solidFill>
              </a:rPr>
              <a:t> </a:t>
            </a:r>
            <a:r>
              <a:rPr sz="3600" spc="-5" dirty="0">
                <a:solidFill>
                  <a:srgbClr val="FFFFFF"/>
                </a:solidFill>
              </a:rPr>
              <a:t>2023</a:t>
            </a:r>
            <a:r>
              <a:rPr sz="3600" spc="15" dirty="0">
                <a:solidFill>
                  <a:srgbClr val="FFFFFF"/>
                </a:solidFill>
              </a:rPr>
              <a:t> </a:t>
            </a:r>
            <a:r>
              <a:rPr sz="3600" spc="-65" dirty="0" err="1" smtClean="0">
                <a:solidFill>
                  <a:srgbClr val="FFFFFF"/>
                </a:solidFill>
              </a:rPr>
              <a:t>году</a:t>
            </a:r>
            <a:r>
              <a:rPr lang="ru-RU" sz="3600" spc="-65" dirty="0" smtClean="0">
                <a:solidFill>
                  <a:srgbClr val="FFFFFF"/>
                </a:solidFill>
              </a:rPr>
              <a:t/>
            </a:r>
            <a:br>
              <a:rPr lang="ru-RU" sz="3600" spc="-65" dirty="0" smtClean="0">
                <a:solidFill>
                  <a:srgbClr val="FFFFFF"/>
                </a:solidFill>
              </a:rPr>
            </a:br>
            <a:r>
              <a:rPr lang="ru-RU" sz="3600" spc="-65" dirty="0">
                <a:solidFill>
                  <a:srgbClr val="FFFFFF"/>
                </a:solidFill>
              </a:rPr>
              <a:t/>
            </a:r>
            <a:br>
              <a:rPr lang="ru-RU" sz="3600" spc="-65" dirty="0">
                <a:solidFill>
                  <a:srgbClr val="FFFFFF"/>
                </a:solidFill>
              </a:rPr>
            </a:br>
            <a:r>
              <a:rPr lang="ru-RU" sz="3600" spc="-65" dirty="0" smtClean="0">
                <a:solidFill>
                  <a:srgbClr val="FFFFFF"/>
                </a:solidFill>
              </a:rPr>
              <a:t>МАОУ «Школа бизнеса и предпринимательства»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949325" y="908066"/>
            <a:ext cx="1011555" cy="862330"/>
          </a:xfrm>
          <a:custGeom>
            <a:avLst/>
            <a:gdLst/>
            <a:ahLst/>
            <a:cxnLst/>
            <a:rect l="l" t="t" r="r" b="b"/>
            <a:pathLst>
              <a:path w="1011555" h="862330">
                <a:moveTo>
                  <a:pt x="758940" y="0"/>
                </a:moveTo>
                <a:lnTo>
                  <a:pt x="708366" y="4423"/>
                </a:lnTo>
                <a:lnTo>
                  <a:pt x="661040" y="17214"/>
                </a:lnTo>
                <a:lnTo>
                  <a:pt x="617614" y="37650"/>
                </a:lnTo>
                <a:lnTo>
                  <a:pt x="578735" y="65010"/>
                </a:lnTo>
                <a:lnTo>
                  <a:pt x="545055" y="98572"/>
                </a:lnTo>
                <a:lnTo>
                  <a:pt x="517223" y="137617"/>
                </a:lnTo>
                <a:lnTo>
                  <a:pt x="512106" y="143459"/>
                </a:lnTo>
                <a:lnTo>
                  <a:pt x="505527" y="145407"/>
                </a:lnTo>
                <a:lnTo>
                  <a:pt x="498948" y="143459"/>
                </a:lnTo>
                <a:lnTo>
                  <a:pt x="493831" y="137617"/>
                </a:lnTo>
                <a:lnTo>
                  <a:pt x="465999" y="98572"/>
                </a:lnTo>
                <a:lnTo>
                  <a:pt x="432319" y="65010"/>
                </a:lnTo>
                <a:lnTo>
                  <a:pt x="393440" y="37650"/>
                </a:lnTo>
                <a:lnTo>
                  <a:pt x="350013" y="17214"/>
                </a:lnTo>
                <a:lnTo>
                  <a:pt x="302688" y="4423"/>
                </a:lnTo>
                <a:lnTo>
                  <a:pt x="252113" y="0"/>
                </a:lnTo>
                <a:lnTo>
                  <a:pt x="199383" y="5940"/>
                </a:lnTo>
                <a:lnTo>
                  <a:pt x="148398" y="22600"/>
                </a:lnTo>
                <a:lnTo>
                  <a:pt x="100907" y="48233"/>
                </a:lnTo>
                <a:lnTo>
                  <a:pt x="58656" y="81095"/>
                </a:lnTo>
                <a:lnTo>
                  <a:pt x="23392" y="119441"/>
                </a:lnTo>
                <a:lnTo>
                  <a:pt x="1462" y="166909"/>
                </a:lnTo>
                <a:lnTo>
                  <a:pt x="0" y="184355"/>
                </a:lnTo>
                <a:lnTo>
                  <a:pt x="0" y="830888"/>
                </a:lnTo>
                <a:lnTo>
                  <a:pt x="2558" y="839043"/>
                </a:lnTo>
                <a:lnTo>
                  <a:pt x="8772" y="843546"/>
                </a:lnTo>
                <a:lnTo>
                  <a:pt x="16447" y="843668"/>
                </a:lnTo>
                <a:lnTo>
                  <a:pt x="23392" y="838678"/>
                </a:lnTo>
                <a:lnTo>
                  <a:pt x="58157" y="798338"/>
                </a:lnTo>
                <a:lnTo>
                  <a:pt x="99410" y="765226"/>
                </a:lnTo>
                <a:lnTo>
                  <a:pt x="146153" y="740341"/>
                </a:lnTo>
                <a:lnTo>
                  <a:pt x="197387" y="724679"/>
                </a:lnTo>
                <a:lnTo>
                  <a:pt x="252113" y="719236"/>
                </a:lnTo>
                <a:lnTo>
                  <a:pt x="301593" y="723648"/>
                </a:lnTo>
                <a:lnTo>
                  <a:pt x="348184" y="736354"/>
                </a:lnTo>
                <a:lnTo>
                  <a:pt x="391166" y="756562"/>
                </a:lnTo>
                <a:lnTo>
                  <a:pt x="429816" y="783477"/>
                </a:lnTo>
                <a:lnTo>
                  <a:pt x="463412" y="816307"/>
                </a:lnTo>
                <a:lnTo>
                  <a:pt x="491232" y="854257"/>
                </a:lnTo>
                <a:lnTo>
                  <a:pt x="497892" y="860099"/>
                </a:lnTo>
                <a:lnTo>
                  <a:pt x="505527" y="862047"/>
                </a:lnTo>
                <a:lnTo>
                  <a:pt x="513162" y="860099"/>
                </a:lnTo>
                <a:lnTo>
                  <a:pt x="519822" y="854257"/>
                </a:lnTo>
                <a:lnTo>
                  <a:pt x="547642" y="816307"/>
                </a:lnTo>
                <a:lnTo>
                  <a:pt x="581238" y="783477"/>
                </a:lnTo>
                <a:lnTo>
                  <a:pt x="619888" y="756562"/>
                </a:lnTo>
                <a:lnTo>
                  <a:pt x="662869" y="736354"/>
                </a:lnTo>
                <a:lnTo>
                  <a:pt x="709461" y="723648"/>
                </a:lnTo>
                <a:lnTo>
                  <a:pt x="758940" y="719236"/>
                </a:lnTo>
                <a:lnTo>
                  <a:pt x="813667" y="724679"/>
                </a:lnTo>
                <a:lnTo>
                  <a:pt x="864901" y="740341"/>
                </a:lnTo>
                <a:lnTo>
                  <a:pt x="911643" y="765226"/>
                </a:lnTo>
                <a:lnTo>
                  <a:pt x="952897" y="798338"/>
                </a:lnTo>
                <a:lnTo>
                  <a:pt x="987662" y="838678"/>
                </a:lnTo>
                <a:lnTo>
                  <a:pt x="994607" y="843668"/>
                </a:lnTo>
                <a:lnTo>
                  <a:pt x="1002282" y="843546"/>
                </a:lnTo>
                <a:lnTo>
                  <a:pt x="1008496" y="839043"/>
                </a:lnTo>
                <a:lnTo>
                  <a:pt x="1011054" y="830888"/>
                </a:lnTo>
                <a:lnTo>
                  <a:pt x="1011054" y="176565"/>
                </a:lnTo>
                <a:lnTo>
                  <a:pt x="973728" y="100977"/>
                </a:lnTo>
                <a:lnTo>
                  <a:pt x="940301" y="66933"/>
                </a:lnTo>
                <a:lnTo>
                  <a:pt x="901242" y="38948"/>
                </a:lnTo>
                <a:lnTo>
                  <a:pt x="857418" y="17887"/>
                </a:lnTo>
                <a:lnTo>
                  <a:pt x="809695" y="4616"/>
                </a:lnTo>
                <a:lnTo>
                  <a:pt x="758940" y="0"/>
                </a:lnTo>
                <a:close/>
              </a:path>
            </a:pathLst>
          </a:custGeom>
          <a:solidFill>
            <a:srgbClr val="B7E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49325" y="4797985"/>
            <a:ext cx="1011555" cy="985519"/>
          </a:xfrm>
          <a:custGeom>
            <a:avLst/>
            <a:gdLst/>
            <a:ahLst/>
            <a:cxnLst/>
            <a:rect l="l" t="t" r="r" b="b"/>
            <a:pathLst>
              <a:path w="1011555" h="985520">
                <a:moveTo>
                  <a:pt x="998993" y="0"/>
                </a:moveTo>
                <a:lnTo>
                  <a:pt x="992861" y="2033"/>
                </a:lnTo>
                <a:lnTo>
                  <a:pt x="535417" y="288337"/>
                </a:lnTo>
                <a:lnTo>
                  <a:pt x="520959" y="295657"/>
                </a:lnTo>
                <a:lnTo>
                  <a:pt x="505527" y="298097"/>
                </a:lnTo>
                <a:lnTo>
                  <a:pt x="490095" y="295657"/>
                </a:lnTo>
                <a:lnTo>
                  <a:pt x="475637" y="288337"/>
                </a:lnTo>
                <a:lnTo>
                  <a:pt x="18193" y="2033"/>
                </a:lnTo>
                <a:lnTo>
                  <a:pt x="12061" y="0"/>
                </a:lnTo>
                <a:lnTo>
                  <a:pt x="6172" y="1382"/>
                </a:lnTo>
                <a:lnTo>
                  <a:pt x="1746" y="5693"/>
                </a:lnTo>
                <a:lnTo>
                  <a:pt x="0" y="12444"/>
                </a:lnTo>
                <a:lnTo>
                  <a:pt x="0" y="676157"/>
                </a:lnTo>
                <a:lnTo>
                  <a:pt x="5198" y="681363"/>
                </a:lnTo>
                <a:lnTo>
                  <a:pt x="475637" y="975475"/>
                </a:lnTo>
                <a:lnTo>
                  <a:pt x="490095" y="982796"/>
                </a:lnTo>
                <a:lnTo>
                  <a:pt x="505527" y="985236"/>
                </a:lnTo>
                <a:lnTo>
                  <a:pt x="520959" y="982796"/>
                </a:lnTo>
                <a:lnTo>
                  <a:pt x="535417" y="975475"/>
                </a:lnTo>
                <a:lnTo>
                  <a:pt x="1005856" y="681363"/>
                </a:lnTo>
                <a:lnTo>
                  <a:pt x="1011054" y="676157"/>
                </a:lnTo>
                <a:lnTo>
                  <a:pt x="1011054" y="12444"/>
                </a:lnTo>
                <a:lnTo>
                  <a:pt x="1009308" y="5693"/>
                </a:lnTo>
                <a:lnTo>
                  <a:pt x="1004881" y="1382"/>
                </a:lnTo>
                <a:lnTo>
                  <a:pt x="998993" y="0"/>
                </a:lnTo>
                <a:close/>
              </a:path>
            </a:pathLst>
          </a:custGeom>
          <a:solidFill>
            <a:srgbClr val="B7E0F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0644" y="348183"/>
            <a:ext cx="64839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>
                <a:solidFill>
                  <a:srgbClr val="000000"/>
                </a:solidFill>
              </a:rPr>
              <a:t>Этапы</a:t>
            </a:r>
            <a:r>
              <a:rPr sz="4000" spc="20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реализации</a:t>
            </a:r>
            <a:r>
              <a:rPr sz="4000" spc="60" dirty="0">
                <a:solidFill>
                  <a:srgbClr val="000000"/>
                </a:solidFill>
              </a:rPr>
              <a:t> </a:t>
            </a:r>
            <a:r>
              <a:rPr sz="4000" spc="-50" dirty="0">
                <a:solidFill>
                  <a:srgbClr val="000000"/>
                </a:solidFill>
              </a:rPr>
              <a:t>проекта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1280775" y="6314309"/>
            <a:ext cx="295910" cy="291465"/>
          </a:xfrm>
          <a:custGeom>
            <a:avLst/>
            <a:gdLst/>
            <a:ahLst/>
            <a:cxnLst/>
            <a:rect l="l" t="t" r="r" b="b"/>
            <a:pathLst>
              <a:path w="295909" h="291465">
                <a:moveTo>
                  <a:pt x="292870" y="0"/>
                </a:moveTo>
                <a:lnTo>
                  <a:pt x="156704" y="85614"/>
                </a:lnTo>
                <a:lnTo>
                  <a:pt x="151380" y="89437"/>
                </a:lnTo>
                <a:lnTo>
                  <a:pt x="144533" y="89437"/>
                </a:lnTo>
                <a:lnTo>
                  <a:pt x="139208" y="85614"/>
                </a:lnTo>
                <a:lnTo>
                  <a:pt x="3042" y="0"/>
                </a:lnTo>
                <a:lnTo>
                  <a:pt x="0" y="1528"/>
                </a:lnTo>
                <a:lnTo>
                  <a:pt x="0" y="199516"/>
                </a:lnTo>
                <a:lnTo>
                  <a:pt x="1521" y="201044"/>
                </a:lnTo>
                <a:lnTo>
                  <a:pt x="139208" y="287424"/>
                </a:lnTo>
                <a:lnTo>
                  <a:pt x="144533" y="291246"/>
                </a:lnTo>
                <a:lnTo>
                  <a:pt x="151380" y="291246"/>
                </a:lnTo>
                <a:lnTo>
                  <a:pt x="156704" y="287424"/>
                </a:lnTo>
                <a:lnTo>
                  <a:pt x="294392" y="201044"/>
                </a:lnTo>
                <a:lnTo>
                  <a:pt x="295913" y="199516"/>
                </a:lnTo>
                <a:lnTo>
                  <a:pt x="295913" y="1528"/>
                </a:lnTo>
                <a:lnTo>
                  <a:pt x="292870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171" y="576231"/>
            <a:ext cx="341630" cy="292100"/>
          </a:xfrm>
          <a:custGeom>
            <a:avLst/>
            <a:gdLst/>
            <a:ahLst/>
            <a:cxnLst/>
            <a:rect l="l" t="t" r="r" b="b"/>
            <a:pathLst>
              <a:path w="341630" h="292100">
                <a:moveTo>
                  <a:pt x="256406" y="0"/>
                </a:moveTo>
                <a:lnTo>
                  <a:pt x="208659" y="12712"/>
                </a:lnTo>
                <a:lnTo>
                  <a:pt x="174742" y="46467"/>
                </a:lnTo>
                <a:lnTo>
                  <a:pt x="172986" y="49974"/>
                </a:lnTo>
                <a:lnTo>
                  <a:pt x="168596" y="49974"/>
                </a:lnTo>
                <a:lnTo>
                  <a:pt x="132923" y="12712"/>
                </a:lnTo>
                <a:lnTo>
                  <a:pt x="85176" y="0"/>
                </a:lnTo>
                <a:lnTo>
                  <a:pt x="62976" y="3096"/>
                </a:lnTo>
                <a:lnTo>
                  <a:pt x="23187" y="24411"/>
                </a:lnTo>
                <a:lnTo>
                  <a:pt x="0" y="54358"/>
                </a:lnTo>
                <a:lnTo>
                  <a:pt x="0" y="284939"/>
                </a:lnTo>
                <a:lnTo>
                  <a:pt x="5268" y="286692"/>
                </a:lnTo>
                <a:lnTo>
                  <a:pt x="7902" y="283185"/>
                </a:lnTo>
                <a:lnTo>
                  <a:pt x="22940" y="266527"/>
                </a:lnTo>
                <a:lnTo>
                  <a:pt x="41270" y="253814"/>
                </a:lnTo>
                <a:lnTo>
                  <a:pt x="62235" y="245704"/>
                </a:lnTo>
                <a:lnTo>
                  <a:pt x="85176" y="242855"/>
                </a:lnTo>
                <a:lnTo>
                  <a:pt x="109900" y="246156"/>
                </a:lnTo>
                <a:lnTo>
                  <a:pt x="132154" y="255458"/>
                </a:lnTo>
                <a:lnTo>
                  <a:pt x="151116" y="269856"/>
                </a:lnTo>
                <a:lnTo>
                  <a:pt x="168596" y="291953"/>
                </a:lnTo>
                <a:lnTo>
                  <a:pt x="172986" y="291953"/>
                </a:lnTo>
                <a:lnTo>
                  <a:pt x="190466" y="269856"/>
                </a:lnTo>
                <a:lnTo>
                  <a:pt x="209428" y="255458"/>
                </a:lnTo>
                <a:lnTo>
                  <a:pt x="231682" y="246156"/>
                </a:lnTo>
                <a:lnTo>
                  <a:pt x="256406" y="242855"/>
                </a:lnTo>
                <a:lnTo>
                  <a:pt x="279347" y="245704"/>
                </a:lnTo>
                <a:lnTo>
                  <a:pt x="300312" y="253814"/>
                </a:lnTo>
                <a:lnTo>
                  <a:pt x="318642" y="266527"/>
                </a:lnTo>
                <a:lnTo>
                  <a:pt x="333680" y="283185"/>
                </a:lnTo>
                <a:lnTo>
                  <a:pt x="336314" y="286692"/>
                </a:lnTo>
                <a:lnTo>
                  <a:pt x="341582" y="284939"/>
                </a:lnTo>
                <a:lnTo>
                  <a:pt x="341582" y="55234"/>
                </a:lnTo>
                <a:lnTo>
                  <a:pt x="340704" y="50851"/>
                </a:lnTo>
                <a:lnTo>
                  <a:pt x="323581" y="28110"/>
                </a:lnTo>
                <a:lnTo>
                  <a:pt x="304483" y="13151"/>
                </a:lnTo>
                <a:lnTo>
                  <a:pt x="281762" y="3452"/>
                </a:lnTo>
                <a:lnTo>
                  <a:pt x="256406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31812" y="1187450"/>
          <a:ext cx="11102974" cy="46688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5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9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79"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этап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сроки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5" dirty="0">
                          <a:latin typeface="Arial"/>
                          <a:cs typeface="Arial"/>
                        </a:rPr>
                        <a:t>содержание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класс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класс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4972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Прием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45" dirty="0">
                          <a:latin typeface="Microsoft Sans Serif"/>
                          <a:cs typeface="Microsoft Sans Serif"/>
                        </a:rPr>
                        <a:t>заявок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17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апреля</a:t>
                      </a:r>
                      <a:r>
                        <a:rPr sz="18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470" dirty="0"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15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мая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17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апреля</a:t>
                      </a:r>
                      <a:r>
                        <a:rPr sz="18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470" dirty="0"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15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мая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Направление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заявок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родителями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Прием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портфолио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конкурс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485775" marR="293370" indent="-1847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I.</a:t>
                      </a:r>
                      <a:r>
                        <a:rPr sz="18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Собеседование </a:t>
                      </a:r>
                      <a:r>
                        <a:rPr sz="1800" spc="-4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по портфолио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24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апреля</a:t>
                      </a:r>
                      <a:r>
                        <a:rPr sz="18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470" dirty="0"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19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мая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24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апреля</a:t>
                      </a:r>
                      <a:r>
                        <a:rPr sz="18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470" dirty="0"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19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мая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5235" marR="774065" indent="-4635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Проведение собеседований </a:t>
                      </a:r>
                      <a:r>
                        <a:rPr sz="1400" spc="-3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 обучающимися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 rowSpan="3">
                  <a:txBody>
                    <a:bodyPr/>
                    <a:lstStyle/>
                    <a:p>
                      <a:pPr marL="3625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II.</a:t>
                      </a:r>
                      <a:r>
                        <a:rPr sz="18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Тестирование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25</a:t>
                      </a:r>
                      <a:r>
                        <a:rPr sz="18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мая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31</a:t>
                      </a:r>
                      <a:r>
                        <a:rPr sz="18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мая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1040" marR="576580" indent="-1143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Тестирование 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по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русскому 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языку </a:t>
                      </a:r>
                      <a:r>
                        <a:rPr sz="1400" spc="-3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математике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 по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единым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40" dirty="0">
                          <a:latin typeface="Microsoft Sans Serif"/>
                          <a:cs typeface="Microsoft Sans Serif"/>
                        </a:rPr>
                        <a:t>КИМ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до</a:t>
                      </a:r>
                      <a:r>
                        <a:rPr sz="18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30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мая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до</a:t>
                      </a:r>
                      <a:r>
                        <a:rPr sz="18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04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июня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Проверка</a:t>
                      </a:r>
                      <a:r>
                        <a:rPr sz="1400" spc="-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работ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31</a:t>
                      </a:r>
                      <a:r>
                        <a:rPr sz="18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мая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05</a:t>
                      </a:r>
                      <a:r>
                        <a:rPr sz="18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июня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Размещение</a:t>
                      </a:r>
                      <a:r>
                        <a:rPr sz="14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результатов</a:t>
                      </a:r>
                      <a:r>
                        <a:rPr sz="14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II</a:t>
                      </a: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этапа,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информирование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родителей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661670" marR="144780" indent="-5111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III.</a:t>
                      </a:r>
                      <a:r>
                        <a:rPr sz="1800" spc="-10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Индивидуальные </a:t>
                      </a:r>
                      <a:r>
                        <a:rPr sz="1800" spc="-45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испытания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01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июня </a:t>
                      </a:r>
                      <a:r>
                        <a:rPr sz="1800" spc="470" dirty="0"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13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июня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06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июня </a:t>
                      </a:r>
                      <a:r>
                        <a:rPr sz="1800" spc="470" dirty="0"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16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июня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Проведение</a:t>
                      </a:r>
                      <a:r>
                        <a:rPr sz="14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индивидуальных</a:t>
                      </a:r>
                      <a:r>
                        <a:rPr sz="14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испытаний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25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до</a:t>
                      </a:r>
                      <a:r>
                        <a:rPr sz="18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16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июня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до</a:t>
                      </a:r>
                      <a:r>
                        <a:rPr sz="18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20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июня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0095" marR="516255" indent="-2362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Размещение 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результатов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III 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этапа, </a:t>
                      </a:r>
                      <a:r>
                        <a:rPr sz="1400" spc="-3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информирование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родителей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9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до</a:t>
                      </a:r>
                      <a:r>
                        <a:rPr sz="18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23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июня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до</a:t>
                      </a:r>
                      <a:r>
                        <a:rPr sz="18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30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июня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Работа</a:t>
                      </a:r>
                      <a:r>
                        <a:rPr sz="1400" spc="-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апелляционных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комиссий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538162" y="6165850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0644" y="348183"/>
            <a:ext cx="61842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0" dirty="0">
                <a:solidFill>
                  <a:srgbClr val="000000"/>
                </a:solidFill>
              </a:rPr>
              <a:t>Прием</a:t>
            </a:r>
            <a:r>
              <a:rPr sz="4000" spc="15" dirty="0">
                <a:solidFill>
                  <a:srgbClr val="000000"/>
                </a:solidFill>
              </a:rPr>
              <a:t> </a:t>
            </a:r>
            <a:r>
              <a:rPr sz="4000" spc="-75" dirty="0">
                <a:solidFill>
                  <a:srgbClr val="000000"/>
                </a:solidFill>
              </a:rPr>
              <a:t>заявок,</a:t>
            </a:r>
            <a:r>
              <a:rPr sz="4000" spc="55" dirty="0">
                <a:solidFill>
                  <a:srgbClr val="000000"/>
                </a:solidFill>
              </a:rPr>
              <a:t> </a:t>
            </a:r>
            <a:r>
              <a:rPr sz="4000" spc="-25" dirty="0">
                <a:solidFill>
                  <a:srgbClr val="000000"/>
                </a:solidFill>
              </a:rPr>
              <a:t>портфолио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1280775" y="6314309"/>
            <a:ext cx="295910" cy="291465"/>
          </a:xfrm>
          <a:custGeom>
            <a:avLst/>
            <a:gdLst/>
            <a:ahLst/>
            <a:cxnLst/>
            <a:rect l="l" t="t" r="r" b="b"/>
            <a:pathLst>
              <a:path w="295909" h="291465">
                <a:moveTo>
                  <a:pt x="292870" y="0"/>
                </a:moveTo>
                <a:lnTo>
                  <a:pt x="156704" y="85614"/>
                </a:lnTo>
                <a:lnTo>
                  <a:pt x="151380" y="89437"/>
                </a:lnTo>
                <a:lnTo>
                  <a:pt x="144533" y="89437"/>
                </a:lnTo>
                <a:lnTo>
                  <a:pt x="139208" y="85614"/>
                </a:lnTo>
                <a:lnTo>
                  <a:pt x="3042" y="0"/>
                </a:lnTo>
                <a:lnTo>
                  <a:pt x="0" y="1528"/>
                </a:lnTo>
                <a:lnTo>
                  <a:pt x="0" y="199516"/>
                </a:lnTo>
                <a:lnTo>
                  <a:pt x="1521" y="201044"/>
                </a:lnTo>
                <a:lnTo>
                  <a:pt x="139208" y="287424"/>
                </a:lnTo>
                <a:lnTo>
                  <a:pt x="144533" y="291246"/>
                </a:lnTo>
                <a:lnTo>
                  <a:pt x="151380" y="291246"/>
                </a:lnTo>
                <a:lnTo>
                  <a:pt x="156704" y="287424"/>
                </a:lnTo>
                <a:lnTo>
                  <a:pt x="294392" y="201044"/>
                </a:lnTo>
                <a:lnTo>
                  <a:pt x="295913" y="199516"/>
                </a:lnTo>
                <a:lnTo>
                  <a:pt x="295913" y="1528"/>
                </a:lnTo>
                <a:lnTo>
                  <a:pt x="292870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171" y="576231"/>
            <a:ext cx="341630" cy="292100"/>
          </a:xfrm>
          <a:custGeom>
            <a:avLst/>
            <a:gdLst/>
            <a:ahLst/>
            <a:cxnLst/>
            <a:rect l="l" t="t" r="r" b="b"/>
            <a:pathLst>
              <a:path w="341630" h="292100">
                <a:moveTo>
                  <a:pt x="256406" y="0"/>
                </a:moveTo>
                <a:lnTo>
                  <a:pt x="208659" y="12712"/>
                </a:lnTo>
                <a:lnTo>
                  <a:pt x="174742" y="46467"/>
                </a:lnTo>
                <a:lnTo>
                  <a:pt x="172986" y="49974"/>
                </a:lnTo>
                <a:lnTo>
                  <a:pt x="168596" y="49974"/>
                </a:lnTo>
                <a:lnTo>
                  <a:pt x="132923" y="12712"/>
                </a:lnTo>
                <a:lnTo>
                  <a:pt x="85176" y="0"/>
                </a:lnTo>
                <a:lnTo>
                  <a:pt x="62976" y="3096"/>
                </a:lnTo>
                <a:lnTo>
                  <a:pt x="23187" y="24411"/>
                </a:lnTo>
                <a:lnTo>
                  <a:pt x="0" y="54358"/>
                </a:lnTo>
                <a:lnTo>
                  <a:pt x="0" y="284939"/>
                </a:lnTo>
                <a:lnTo>
                  <a:pt x="5268" y="286692"/>
                </a:lnTo>
                <a:lnTo>
                  <a:pt x="7902" y="283185"/>
                </a:lnTo>
                <a:lnTo>
                  <a:pt x="22940" y="266527"/>
                </a:lnTo>
                <a:lnTo>
                  <a:pt x="41270" y="253814"/>
                </a:lnTo>
                <a:lnTo>
                  <a:pt x="62235" y="245704"/>
                </a:lnTo>
                <a:lnTo>
                  <a:pt x="85176" y="242855"/>
                </a:lnTo>
                <a:lnTo>
                  <a:pt x="109900" y="246156"/>
                </a:lnTo>
                <a:lnTo>
                  <a:pt x="132154" y="255458"/>
                </a:lnTo>
                <a:lnTo>
                  <a:pt x="151116" y="269856"/>
                </a:lnTo>
                <a:lnTo>
                  <a:pt x="168596" y="291953"/>
                </a:lnTo>
                <a:lnTo>
                  <a:pt x="172986" y="291953"/>
                </a:lnTo>
                <a:lnTo>
                  <a:pt x="190466" y="269856"/>
                </a:lnTo>
                <a:lnTo>
                  <a:pt x="209428" y="255458"/>
                </a:lnTo>
                <a:lnTo>
                  <a:pt x="231682" y="246156"/>
                </a:lnTo>
                <a:lnTo>
                  <a:pt x="256406" y="242855"/>
                </a:lnTo>
                <a:lnTo>
                  <a:pt x="279347" y="245704"/>
                </a:lnTo>
                <a:lnTo>
                  <a:pt x="300312" y="253814"/>
                </a:lnTo>
                <a:lnTo>
                  <a:pt x="318642" y="266527"/>
                </a:lnTo>
                <a:lnTo>
                  <a:pt x="333680" y="283185"/>
                </a:lnTo>
                <a:lnTo>
                  <a:pt x="336314" y="286692"/>
                </a:lnTo>
                <a:lnTo>
                  <a:pt x="341582" y="284939"/>
                </a:lnTo>
                <a:lnTo>
                  <a:pt x="341582" y="55234"/>
                </a:lnTo>
                <a:lnTo>
                  <a:pt x="340704" y="50851"/>
                </a:lnTo>
                <a:lnTo>
                  <a:pt x="323581" y="28110"/>
                </a:lnTo>
                <a:lnTo>
                  <a:pt x="304483" y="13151"/>
                </a:lnTo>
                <a:lnTo>
                  <a:pt x="281762" y="3452"/>
                </a:lnTo>
                <a:lnTo>
                  <a:pt x="256406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162" y="1196975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8162" y="6165850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88670" y="1406144"/>
            <a:ext cx="10977880" cy="354263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*</a:t>
            </a:r>
            <a:r>
              <a:rPr sz="2000" b="1" spc="-2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Участники</a:t>
            </a:r>
            <a:r>
              <a:rPr sz="2000" spc="-10" dirty="0">
                <a:latin typeface="Microsoft Sans Serif"/>
                <a:cs typeface="Microsoft Sans Serif"/>
              </a:rPr>
              <a:t> отбора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заполняют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40" dirty="0">
                <a:latin typeface="Microsoft Sans Serif"/>
                <a:cs typeface="Microsoft Sans Serif"/>
              </a:rPr>
              <a:t>заявки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личном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кабинете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на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сайте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«Электронное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портфолио</a:t>
            </a:r>
            <a:endParaRPr sz="20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Microsoft Sans Serif"/>
                <a:cs typeface="Microsoft Sans Serif"/>
              </a:rPr>
              <a:t>школьника»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portfolioperm.ru</a:t>
            </a:r>
          </a:p>
          <a:p>
            <a:pPr marL="12700" marR="189865">
              <a:lnSpc>
                <a:spcPct val="100000"/>
              </a:lnSpc>
              <a:spcBef>
                <a:spcPts val="960"/>
              </a:spcBef>
            </a:pPr>
            <a:r>
              <a:rPr sz="2000" dirty="0">
                <a:latin typeface="Microsoft Sans Serif"/>
                <a:cs typeface="Microsoft Sans Serif"/>
              </a:rPr>
              <a:t>-Если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у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ребенка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отсутствует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личный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0" dirty="0">
                <a:latin typeface="Microsoft Sans Serif"/>
                <a:cs typeface="Microsoft Sans Serif"/>
              </a:rPr>
              <a:t>кабинет,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необходимо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получить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логин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и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пароль</a:t>
            </a:r>
            <a:r>
              <a:rPr sz="2000" dirty="0">
                <a:latin typeface="Microsoft Sans Serif"/>
                <a:cs typeface="Microsoft Sans Serif"/>
              </a:rPr>
              <a:t> в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своей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школе</a:t>
            </a:r>
            <a:endParaRPr sz="20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Microsoft Sans Serif"/>
                <a:cs typeface="Microsoft Sans Serif"/>
              </a:rPr>
              <a:t>-Если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ребенок</a:t>
            </a:r>
            <a:r>
              <a:rPr sz="2000" spc="-5" dirty="0">
                <a:latin typeface="Microsoft Sans Serif"/>
                <a:cs typeface="Microsoft Sans Serif"/>
              </a:rPr>
              <a:t> не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40" dirty="0">
                <a:latin typeface="Microsoft Sans Serif"/>
                <a:cs typeface="Microsoft Sans Serif"/>
              </a:rPr>
              <a:t>из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города</a:t>
            </a:r>
            <a:r>
              <a:rPr sz="2000" spc="-10" dirty="0">
                <a:latin typeface="Microsoft Sans Serif"/>
                <a:cs typeface="Microsoft Sans Serif"/>
              </a:rPr>
              <a:t> Перми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525" dirty="0">
                <a:latin typeface="Microsoft Sans Serif"/>
                <a:cs typeface="Microsoft Sans Serif"/>
              </a:rPr>
              <a:t>–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заявка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и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портфолио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предоставляются</a:t>
            </a:r>
            <a:endParaRPr sz="20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бумажном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виде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выбранное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ОУ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установленные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сроки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Важно!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60" dirty="0">
                <a:latin typeface="Microsoft Sans Serif"/>
                <a:cs typeface="Microsoft Sans Serif"/>
              </a:rPr>
              <a:t>Для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прохождения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индивидуального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отбора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на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программы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повышенного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уровня</a:t>
            </a:r>
            <a:endParaRPr sz="2000" dirty="0">
              <a:latin typeface="Microsoft Sans Serif"/>
              <a:cs typeface="Microsoft Sans Serif"/>
            </a:endParaRPr>
          </a:p>
          <a:p>
            <a:pPr marL="12700" marR="297180">
              <a:lnSpc>
                <a:spcPct val="100000"/>
              </a:lnSpc>
            </a:pPr>
            <a:r>
              <a:rPr sz="2000" spc="-15" dirty="0">
                <a:latin typeface="Microsoft Sans Serif"/>
                <a:cs typeface="Microsoft Sans Serif"/>
              </a:rPr>
              <a:t>по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предмету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«Физическая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40" dirty="0">
                <a:latin typeface="Microsoft Sans Serif"/>
                <a:cs typeface="Microsoft Sans Serif"/>
              </a:rPr>
              <a:t>культура»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участник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предоставляет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медицинское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заключение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об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отсутствии</a:t>
            </a:r>
            <a:r>
              <a:rPr sz="2000" spc="-25" dirty="0">
                <a:latin typeface="Microsoft Sans Serif"/>
                <a:cs typeface="Microsoft Sans Serif"/>
              </a:rPr>
              <a:t> противопоказаний </a:t>
            </a:r>
            <a:r>
              <a:rPr sz="2000" spc="-125" dirty="0">
                <a:latin typeface="Microsoft Sans Serif"/>
                <a:cs typeface="Microsoft Sans Serif"/>
              </a:rPr>
              <a:t>к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занятию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спортом</a:t>
            </a:r>
            <a:endParaRPr sz="2000" dirty="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9016" y="334136"/>
            <a:ext cx="37350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>
                <a:solidFill>
                  <a:srgbClr val="000000"/>
                </a:solidFill>
              </a:rPr>
              <a:t>Собеседование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1280775" y="6314309"/>
            <a:ext cx="295910" cy="291465"/>
          </a:xfrm>
          <a:custGeom>
            <a:avLst/>
            <a:gdLst/>
            <a:ahLst/>
            <a:cxnLst/>
            <a:rect l="l" t="t" r="r" b="b"/>
            <a:pathLst>
              <a:path w="295909" h="291465">
                <a:moveTo>
                  <a:pt x="292870" y="0"/>
                </a:moveTo>
                <a:lnTo>
                  <a:pt x="156704" y="85614"/>
                </a:lnTo>
                <a:lnTo>
                  <a:pt x="151380" y="89437"/>
                </a:lnTo>
                <a:lnTo>
                  <a:pt x="144533" y="89437"/>
                </a:lnTo>
                <a:lnTo>
                  <a:pt x="139208" y="85614"/>
                </a:lnTo>
                <a:lnTo>
                  <a:pt x="3042" y="0"/>
                </a:lnTo>
                <a:lnTo>
                  <a:pt x="0" y="1528"/>
                </a:lnTo>
                <a:lnTo>
                  <a:pt x="0" y="199516"/>
                </a:lnTo>
                <a:lnTo>
                  <a:pt x="1521" y="201044"/>
                </a:lnTo>
                <a:lnTo>
                  <a:pt x="139208" y="287424"/>
                </a:lnTo>
                <a:lnTo>
                  <a:pt x="144533" y="291246"/>
                </a:lnTo>
                <a:lnTo>
                  <a:pt x="151380" y="291246"/>
                </a:lnTo>
                <a:lnTo>
                  <a:pt x="156704" y="287424"/>
                </a:lnTo>
                <a:lnTo>
                  <a:pt x="294392" y="201044"/>
                </a:lnTo>
                <a:lnTo>
                  <a:pt x="295913" y="199516"/>
                </a:lnTo>
                <a:lnTo>
                  <a:pt x="295913" y="1528"/>
                </a:lnTo>
                <a:lnTo>
                  <a:pt x="292870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171" y="576231"/>
            <a:ext cx="341630" cy="292100"/>
          </a:xfrm>
          <a:custGeom>
            <a:avLst/>
            <a:gdLst/>
            <a:ahLst/>
            <a:cxnLst/>
            <a:rect l="l" t="t" r="r" b="b"/>
            <a:pathLst>
              <a:path w="341630" h="292100">
                <a:moveTo>
                  <a:pt x="256406" y="0"/>
                </a:moveTo>
                <a:lnTo>
                  <a:pt x="208659" y="12712"/>
                </a:lnTo>
                <a:lnTo>
                  <a:pt x="174742" y="46467"/>
                </a:lnTo>
                <a:lnTo>
                  <a:pt x="172986" y="49974"/>
                </a:lnTo>
                <a:lnTo>
                  <a:pt x="168596" y="49974"/>
                </a:lnTo>
                <a:lnTo>
                  <a:pt x="132923" y="12712"/>
                </a:lnTo>
                <a:lnTo>
                  <a:pt x="85176" y="0"/>
                </a:lnTo>
                <a:lnTo>
                  <a:pt x="62976" y="3096"/>
                </a:lnTo>
                <a:lnTo>
                  <a:pt x="23187" y="24411"/>
                </a:lnTo>
                <a:lnTo>
                  <a:pt x="0" y="54358"/>
                </a:lnTo>
                <a:lnTo>
                  <a:pt x="0" y="284939"/>
                </a:lnTo>
                <a:lnTo>
                  <a:pt x="5268" y="286692"/>
                </a:lnTo>
                <a:lnTo>
                  <a:pt x="7902" y="283185"/>
                </a:lnTo>
                <a:lnTo>
                  <a:pt x="22940" y="266527"/>
                </a:lnTo>
                <a:lnTo>
                  <a:pt x="41270" y="253814"/>
                </a:lnTo>
                <a:lnTo>
                  <a:pt x="62235" y="245704"/>
                </a:lnTo>
                <a:lnTo>
                  <a:pt x="85176" y="242855"/>
                </a:lnTo>
                <a:lnTo>
                  <a:pt x="109900" y="246156"/>
                </a:lnTo>
                <a:lnTo>
                  <a:pt x="132154" y="255458"/>
                </a:lnTo>
                <a:lnTo>
                  <a:pt x="151116" y="269856"/>
                </a:lnTo>
                <a:lnTo>
                  <a:pt x="168596" y="291953"/>
                </a:lnTo>
                <a:lnTo>
                  <a:pt x="172986" y="291953"/>
                </a:lnTo>
                <a:lnTo>
                  <a:pt x="190466" y="269856"/>
                </a:lnTo>
                <a:lnTo>
                  <a:pt x="209428" y="255458"/>
                </a:lnTo>
                <a:lnTo>
                  <a:pt x="231682" y="246156"/>
                </a:lnTo>
                <a:lnTo>
                  <a:pt x="256406" y="242855"/>
                </a:lnTo>
                <a:lnTo>
                  <a:pt x="279347" y="245704"/>
                </a:lnTo>
                <a:lnTo>
                  <a:pt x="300312" y="253814"/>
                </a:lnTo>
                <a:lnTo>
                  <a:pt x="318642" y="266527"/>
                </a:lnTo>
                <a:lnTo>
                  <a:pt x="333680" y="283185"/>
                </a:lnTo>
                <a:lnTo>
                  <a:pt x="336314" y="286692"/>
                </a:lnTo>
                <a:lnTo>
                  <a:pt x="341582" y="284939"/>
                </a:lnTo>
                <a:lnTo>
                  <a:pt x="341582" y="55234"/>
                </a:lnTo>
                <a:lnTo>
                  <a:pt x="340704" y="50851"/>
                </a:lnTo>
                <a:lnTo>
                  <a:pt x="323581" y="28110"/>
                </a:lnTo>
                <a:lnTo>
                  <a:pt x="304483" y="13151"/>
                </a:lnTo>
                <a:lnTo>
                  <a:pt x="281762" y="3452"/>
                </a:lnTo>
                <a:lnTo>
                  <a:pt x="256406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162" y="1196975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8162" y="6165850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88670" y="1406144"/>
            <a:ext cx="10568305" cy="3502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solidFill>
                  <a:srgbClr val="4DC2EB"/>
                </a:solidFill>
                <a:latin typeface="Arial"/>
                <a:cs typeface="Arial"/>
              </a:rPr>
              <a:t>Регламент</a:t>
            </a:r>
            <a:r>
              <a:rPr sz="2000" b="1" spc="-5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проведения</a:t>
            </a:r>
            <a:r>
              <a:rPr sz="2000" b="1" spc="-3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4DC2EB"/>
                </a:solidFill>
                <a:latin typeface="Arial"/>
                <a:cs typeface="Arial"/>
              </a:rPr>
              <a:t>утверждается</a:t>
            </a:r>
            <a:r>
              <a:rPr sz="2000" b="1" spc="2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ЛНА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4DC2EB"/>
                </a:solidFill>
                <a:latin typeface="Arial"/>
                <a:cs typeface="Arial"/>
              </a:rPr>
              <a:t>ОУ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4DC2EB"/>
                </a:solidFill>
                <a:latin typeface="Arial"/>
                <a:cs typeface="Arial"/>
              </a:rPr>
              <a:t>Рекомендации</a:t>
            </a:r>
            <a:r>
              <a:rPr sz="2000" b="1" spc="-7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по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 проведению</a:t>
            </a:r>
            <a:r>
              <a:rPr sz="2000" b="1" spc="-3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собеседований:</a:t>
            </a:r>
            <a:endParaRPr sz="2000">
              <a:latin typeface="Arial"/>
              <a:cs typeface="Arial"/>
            </a:endParaRPr>
          </a:p>
          <a:p>
            <a:pPr marL="291465" indent="-279400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29210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Продолжительность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525" dirty="0">
                <a:latin typeface="Microsoft Sans Serif"/>
                <a:cs typeface="Microsoft Sans Serif"/>
              </a:rPr>
              <a:t>–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не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более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15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минут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35" dirty="0">
                <a:latin typeface="Microsoft Sans Serif"/>
                <a:cs typeface="Microsoft Sans Serif"/>
              </a:rPr>
              <a:t>Возможно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присутствие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родителей</a:t>
            </a:r>
            <a:endParaRPr sz="2000">
              <a:latin typeface="Microsoft Sans Serif"/>
              <a:cs typeface="Microsoft Sans Serif"/>
            </a:endParaRPr>
          </a:p>
          <a:p>
            <a:pPr marL="290830" indent="-2787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91465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Спокойная,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доброжелательная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обстановка</a:t>
            </a:r>
            <a:endParaRPr sz="2000">
              <a:latin typeface="Microsoft Sans Serif"/>
              <a:cs typeface="Microsoft Sans Serif"/>
            </a:endParaRPr>
          </a:p>
          <a:p>
            <a:pPr marL="12700" marR="203073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15" dirty="0">
                <a:latin typeface="Microsoft Sans Serif"/>
                <a:cs typeface="Microsoft Sans Serif"/>
              </a:rPr>
              <a:t>Предварительное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размещение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на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сайте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ОУ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примерных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вопросов/тем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5" dirty="0">
                <a:latin typeface="Microsoft Sans Serif"/>
                <a:cs typeface="Microsoft Sans Serif"/>
              </a:rPr>
              <a:t>для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проведения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собеседования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Организация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аудитории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ожидания</a:t>
            </a:r>
            <a:r>
              <a:rPr sz="2000" spc="5" dirty="0">
                <a:latin typeface="Microsoft Sans Serif"/>
                <a:cs typeface="Microsoft Sans Serif"/>
              </a:rPr>
              <a:t> для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родителей/графика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проведения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собеседований</a:t>
            </a:r>
            <a:endParaRPr sz="2000">
              <a:latin typeface="Microsoft Sans Serif"/>
              <a:cs typeface="Microsoft Sans Serif"/>
            </a:endParaRPr>
          </a:p>
          <a:p>
            <a:pPr marL="290830" indent="-278765">
              <a:lnSpc>
                <a:spcPct val="100000"/>
              </a:lnSpc>
              <a:buAutoNum type="arabicPeriod"/>
              <a:tabLst>
                <a:tab pos="291465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Организация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питьевого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режима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15" dirty="0">
                <a:latin typeface="Microsoft Sans Serif"/>
                <a:cs typeface="Microsoft Sans Serif"/>
              </a:rPr>
              <a:t>Соблюдение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санитарно-эпидемиологических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требований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0644" y="348183"/>
            <a:ext cx="3314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5" dirty="0">
                <a:solidFill>
                  <a:srgbClr val="000000"/>
                </a:solidFill>
              </a:rPr>
              <a:t>Тестирование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1280775" y="6314309"/>
            <a:ext cx="295910" cy="291465"/>
          </a:xfrm>
          <a:custGeom>
            <a:avLst/>
            <a:gdLst/>
            <a:ahLst/>
            <a:cxnLst/>
            <a:rect l="l" t="t" r="r" b="b"/>
            <a:pathLst>
              <a:path w="295909" h="291465">
                <a:moveTo>
                  <a:pt x="292870" y="0"/>
                </a:moveTo>
                <a:lnTo>
                  <a:pt x="156704" y="85614"/>
                </a:lnTo>
                <a:lnTo>
                  <a:pt x="151380" y="89437"/>
                </a:lnTo>
                <a:lnTo>
                  <a:pt x="144533" y="89437"/>
                </a:lnTo>
                <a:lnTo>
                  <a:pt x="139208" y="85614"/>
                </a:lnTo>
                <a:lnTo>
                  <a:pt x="3042" y="0"/>
                </a:lnTo>
                <a:lnTo>
                  <a:pt x="0" y="1528"/>
                </a:lnTo>
                <a:lnTo>
                  <a:pt x="0" y="199516"/>
                </a:lnTo>
                <a:lnTo>
                  <a:pt x="1521" y="201044"/>
                </a:lnTo>
                <a:lnTo>
                  <a:pt x="139208" y="287424"/>
                </a:lnTo>
                <a:lnTo>
                  <a:pt x="144533" y="291246"/>
                </a:lnTo>
                <a:lnTo>
                  <a:pt x="151380" y="291246"/>
                </a:lnTo>
                <a:lnTo>
                  <a:pt x="156704" y="287424"/>
                </a:lnTo>
                <a:lnTo>
                  <a:pt x="294392" y="201044"/>
                </a:lnTo>
                <a:lnTo>
                  <a:pt x="295913" y="199516"/>
                </a:lnTo>
                <a:lnTo>
                  <a:pt x="295913" y="1528"/>
                </a:lnTo>
                <a:lnTo>
                  <a:pt x="292870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171" y="576231"/>
            <a:ext cx="341630" cy="292100"/>
          </a:xfrm>
          <a:custGeom>
            <a:avLst/>
            <a:gdLst/>
            <a:ahLst/>
            <a:cxnLst/>
            <a:rect l="l" t="t" r="r" b="b"/>
            <a:pathLst>
              <a:path w="341630" h="292100">
                <a:moveTo>
                  <a:pt x="256406" y="0"/>
                </a:moveTo>
                <a:lnTo>
                  <a:pt x="208659" y="12712"/>
                </a:lnTo>
                <a:lnTo>
                  <a:pt x="174742" y="46467"/>
                </a:lnTo>
                <a:lnTo>
                  <a:pt x="172986" y="49974"/>
                </a:lnTo>
                <a:lnTo>
                  <a:pt x="168596" y="49974"/>
                </a:lnTo>
                <a:lnTo>
                  <a:pt x="132923" y="12712"/>
                </a:lnTo>
                <a:lnTo>
                  <a:pt x="85176" y="0"/>
                </a:lnTo>
                <a:lnTo>
                  <a:pt x="62976" y="3096"/>
                </a:lnTo>
                <a:lnTo>
                  <a:pt x="23187" y="24411"/>
                </a:lnTo>
                <a:lnTo>
                  <a:pt x="0" y="54358"/>
                </a:lnTo>
                <a:lnTo>
                  <a:pt x="0" y="284939"/>
                </a:lnTo>
                <a:lnTo>
                  <a:pt x="5268" y="286692"/>
                </a:lnTo>
                <a:lnTo>
                  <a:pt x="7902" y="283185"/>
                </a:lnTo>
                <a:lnTo>
                  <a:pt x="22940" y="266527"/>
                </a:lnTo>
                <a:lnTo>
                  <a:pt x="41270" y="253814"/>
                </a:lnTo>
                <a:lnTo>
                  <a:pt x="62235" y="245704"/>
                </a:lnTo>
                <a:lnTo>
                  <a:pt x="85176" y="242855"/>
                </a:lnTo>
                <a:lnTo>
                  <a:pt x="109900" y="246156"/>
                </a:lnTo>
                <a:lnTo>
                  <a:pt x="132154" y="255458"/>
                </a:lnTo>
                <a:lnTo>
                  <a:pt x="151116" y="269856"/>
                </a:lnTo>
                <a:lnTo>
                  <a:pt x="168596" y="291953"/>
                </a:lnTo>
                <a:lnTo>
                  <a:pt x="172986" y="291953"/>
                </a:lnTo>
                <a:lnTo>
                  <a:pt x="190466" y="269856"/>
                </a:lnTo>
                <a:lnTo>
                  <a:pt x="209428" y="255458"/>
                </a:lnTo>
                <a:lnTo>
                  <a:pt x="231682" y="246156"/>
                </a:lnTo>
                <a:lnTo>
                  <a:pt x="256406" y="242855"/>
                </a:lnTo>
                <a:lnTo>
                  <a:pt x="279347" y="245704"/>
                </a:lnTo>
                <a:lnTo>
                  <a:pt x="300312" y="253814"/>
                </a:lnTo>
                <a:lnTo>
                  <a:pt x="318642" y="266527"/>
                </a:lnTo>
                <a:lnTo>
                  <a:pt x="333680" y="283185"/>
                </a:lnTo>
                <a:lnTo>
                  <a:pt x="336314" y="286692"/>
                </a:lnTo>
                <a:lnTo>
                  <a:pt x="341582" y="284939"/>
                </a:lnTo>
                <a:lnTo>
                  <a:pt x="341582" y="55234"/>
                </a:lnTo>
                <a:lnTo>
                  <a:pt x="340704" y="50851"/>
                </a:lnTo>
                <a:lnTo>
                  <a:pt x="323581" y="28110"/>
                </a:lnTo>
                <a:lnTo>
                  <a:pt x="304483" y="13151"/>
                </a:lnTo>
                <a:lnTo>
                  <a:pt x="281762" y="3452"/>
                </a:lnTo>
                <a:lnTo>
                  <a:pt x="256406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162" y="1196975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8162" y="6165850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88670" y="1284579"/>
            <a:ext cx="9585325" cy="234315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2000" spc="-15" dirty="0">
                <a:solidFill>
                  <a:srgbClr val="4DC2EB"/>
                </a:solidFill>
                <a:latin typeface="Microsoft Sans Serif"/>
                <a:cs typeface="Microsoft Sans Serif"/>
              </a:rPr>
              <a:t>Тестирование</a:t>
            </a:r>
            <a:r>
              <a:rPr sz="2000" spc="-50" dirty="0">
                <a:solidFill>
                  <a:srgbClr val="4DC2EB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DC2EB"/>
                </a:solidFill>
                <a:latin typeface="Microsoft Sans Serif"/>
                <a:cs typeface="Microsoft Sans Serif"/>
              </a:rPr>
              <a:t>проводится</a:t>
            </a:r>
            <a:r>
              <a:rPr sz="2000" spc="20" dirty="0">
                <a:solidFill>
                  <a:srgbClr val="4DC2EB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DC2EB"/>
                </a:solidFill>
                <a:latin typeface="Microsoft Sans Serif"/>
                <a:cs typeface="Microsoft Sans Serif"/>
              </a:rPr>
              <a:t>по</a:t>
            </a:r>
            <a:r>
              <a:rPr sz="2000" spc="25" dirty="0">
                <a:solidFill>
                  <a:srgbClr val="4DC2EB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4DC2EB"/>
                </a:solidFill>
                <a:latin typeface="Microsoft Sans Serif"/>
                <a:cs typeface="Microsoft Sans Serif"/>
              </a:rPr>
              <a:t>единым</a:t>
            </a:r>
            <a:r>
              <a:rPr sz="2000" dirty="0">
                <a:solidFill>
                  <a:srgbClr val="4DC2EB"/>
                </a:solidFill>
                <a:latin typeface="Microsoft Sans Serif"/>
                <a:cs typeface="Microsoft Sans Serif"/>
              </a:rPr>
              <a:t> </a:t>
            </a:r>
            <a:r>
              <a:rPr sz="2000" spc="-45" dirty="0">
                <a:solidFill>
                  <a:srgbClr val="4DC2EB"/>
                </a:solidFill>
                <a:latin typeface="Microsoft Sans Serif"/>
                <a:cs typeface="Microsoft Sans Serif"/>
              </a:rPr>
              <a:t>КИМам</a:t>
            </a:r>
            <a:endParaRPr sz="2000">
              <a:latin typeface="Microsoft Sans Serif"/>
              <a:cs typeface="Microsoft Sans Serif"/>
            </a:endParaRPr>
          </a:p>
          <a:p>
            <a:pPr marL="12700" marR="1564005">
              <a:lnSpc>
                <a:spcPct val="140000"/>
              </a:lnSpc>
            </a:pPr>
            <a:r>
              <a:rPr sz="2000" spc="-35" dirty="0">
                <a:latin typeface="Microsoft Sans Serif"/>
                <a:cs typeface="Microsoft Sans Serif"/>
              </a:rPr>
              <a:t>КИМы,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инструкции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по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проведению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тестирования </a:t>
            </a:r>
            <a:r>
              <a:rPr sz="2000" spc="-20" dirty="0">
                <a:latin typeface="Microsoft Sans Serif"/>
                <a:cs typeface="Microsoft Sans Serif"/>
              </a:rPr>
              <a:t>предоставляет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00" dirty="0">
                <a:latin typeface="Microsoft Sans Serif"/>
                <a:cs typeface="Microsoft Sans Serif"/>
              </a:rPr>
              <a:t>ДО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Демоверсии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60" dirty="0">
                <a:latin typeface="Microsoft Sans Serif"/>
                <a:cs typeface="Microsoft Sans Serif"/>
              </a:rPr>
              <a:t>КИМ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будут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размещены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на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сайте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явыбираюшколу.рф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Microsoft Sans Serif"/>
                <a:cs typeface="Microsoft Sans Serif"/>
              </a:rPr>
              <a:t>5 </a:t>
            </a:r>
            <a:r>
              <a:rPr sz="2000" spc="-15" dirty="0">
                <a:latin typeface="Microsoft Sans Serif"/>
                <a:cs typeface="Microsoft Sans Serif"/>
              </a:rPr>
              <a:t>классы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525" dirty="0">
                <a:latin typeface="Microsoft Sans Serif"/>
                <a:cs typeface="Microsoft Sans Serif"/>
              </a:rPr>
              <a:t>–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75" dirty="0">
                <a:latin typeface="Microsoft Sans Serif"/>
                <a:cs typeface="Microsoft Sans Serif"/>
              </a:rPr>
              <a:t>11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мая,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7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классы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525" dirty="0">
                <a:latin typeface="Microsoft Sans Serif"/>
                <a:cs typeface="Microsoft Sans Serif"/>
              </a:rPr>
              <a:t>–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17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мая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2000" spc="-60" dirty="0">
                <a:latin typeface="Microsoft Sans Serif"/>
                <a:cs typeface="Microsoft Sans Serif"/>
              </a:rPr>
              <a:t>Для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поступающих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на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программы</a:t>
            </a:r>
            <a:r>
              <a:rPr sz="2000" spc="-15" dirty="0">
                <a:latin typeface="Microsoft Sans Serif"/>
                <a:cs typeface="Microsoft Sans Serif"/>
              </a:rPr>
              <a:t> повышенного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уровня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по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предмету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«Физическая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spc="-40" dirty="0">
                <a:latin typeface="Microsoft Sans Serif"/>
                <a:cs typeface="Microsoft Sans Serif"/>
              </a:rPr>
              <a:t>культура»</a:t>
            </a:r>
            <a:r>
              <a:rPr sz="2000" dirty="0">
                <a:latin typeface="Microsoft Sans Serif"/>
                <a:cs typeface="Microsoft Sans Serif"/>
              </a:rPr>
              <a:t> -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отдельная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шкала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5" dirty="0">
                <a:latin typeface="Microsoft Sans Serif"/>
                <a:cs typeface="Microsoft Sans Serif"/>
              </a:rPr>
              <a:t>для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оценивания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0644" y="348183"/>
            <a:ext cx="67900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00"/>
                </a:solidFill>
              </a:rPr>
              <a:t>Индивидуальные</a:t>
            </a:r>
            <a:r>
              <a:rPr sz="4000" spc="50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испытания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1280775" y="6314309"/>
            <a:ext cx="295910" cy="291465"/>
          </a:xfrm>
          <a:custGeom>
            <a:avLst/>
            <a:gdLst/>
            <a:ahLst/>
            <a:cxnLst/>
            <a:rect l="l" t="t" r="r" b="b"/>
            <a:pathLst>
              <a:path w="295909" h="291465">
                <a:moveTo>
                  <a:pt x="292870" y="0"/>
                </a:moveTo>
                <a:lnTo>
                  <a:pt x="156704" y="85614"/>
                </a:lnTo>
                <a:lnTo>
                  <a:pt x="151380" y="89437"/>
                </a:lnTo>
                <a:lnTo>
                  <a:pt x="144533" y="89437"/>
                </a:lnTo>
                <a:lnTo>
                  <a:pt x="139208" y="85614"/>
                </a:lnTo>
                <a:lnTo>
                  <a:pt x="3042" y="0"/>
                </a:lnTo>
                <a:lnTo>
                  <a:pt x="0" y="1528"/>
                </a:lnTo>
                <a:lnTo>
                  <a:pt x="0" y="199516"/>
                </a:lnTo>
                <a:lnTo>
                  <a:pt x="1521" y="201044"/>
                </a:lnTo>
                <a:lnTo>
                  <a:pt x="139208" y="287424"/>
                </a:lnTo>
                <a:lnTo>
                  <a:pt x="144533" y="291246"/>
                </a:lnTo>
                <a:lnTo>
                  <a:pt x="151380" y="291246"/>
                </a:lnTo>
                <a:lnTo>
                  <a:pt x="156704" y="287424"/>
                </a:lnTo>
                <a:lnTo>
                  <a:pt x="294392" y="201044"/>
                </a:lnTo>
                <a:lnTo>
                  <a:pt x="295913" y="199516"/>
                </a:lnTo>
                <a:lnTo>
                  <a:pt x="295913" y="1528"/>
                </a:lnTo>
                <a:lnTo>
                  <a:pt x="292870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171" y="576231"/>
            <a:ext cx="341630" cy="292100"/>
          </a:xfrm>
          <a:custGeom>
            <a:avLst/>
            <a:gdLst/>
            <a:ahLst/>
            <a:cxnLst/>
            <a:rect l="l" t="t" r="r" b="b"/>
            <a:pathLst>
              <a:path w="341630" h="292100">
                <a:moveTo>
                  <a:pt x="256406" y="0"/>
                </a:moveTo>
                <a:lnTo>
                  <a:pt x="208659" y="12712"/>
                </a:lnTo>
                <a:lnTo>
                  <a:pt x="174742" y="46467"/>
                </a:lnTo>
                <a:lnTo>
                  <a:pt x="172986" y="49974"/>
                </a:lnTo>
                <a:lnTo>
                  <a:pt x="168596" y="49974"/>
                </a:lnTo>
                <a:lnTo>
                  <a:pt x="132923" y="12712"/>
                </a:lnTo>
                <a:lnTo>
                  <a:pt x="85176" y="0"/>
                </a:lnTo>
                <a:lnTo>
                  <a:pt x="62976" y="3096"/>
                </a:lnTo>
                <a:lnTo>
                  <a:pt x="23187" y="24411"/>
                </a:lnTo>
                <a:lnTo>
                  <a:pt x="0" y="54358"/>
                </a:lnTo>
                <a:lnTo>
                  <a:pt x="0" y="284939"/>
                </a:lnTo>
                <a:lnTo>
                  <a:pt x="5268" y="286692"/>
                </a:lnTo>
                <a:lnTo>
                  <a:pt x="7902" y="283185"/>
                </a:lnTo>
                <a:lnTo>
                  <a:pt x="22940" y="266527"/>
                </a:lnTo>
                <a:lnTo>
                  <a:pt x="41270" y="253814"/>
                </a:lnTo>
                <a:lnTo>
                  <a:pt x="62235" y="245704"/>
                </a:lnTo>
                <a:lnTo>
                  <a:pt x="85176" y="242855"/>
                </a:lnTo>
                <a:lnTo>
                  <a:pt x="109900" y="246156"/>
                </a:lnTo>
                <a:lnTo>
                  <a:pt x="132154" y="255458"/>
                </a:lnTo>
                <a:lnTo>
                  <a:pt x="151116" y="269856"/>
                </a:lnTo>
                <a:lnTo>
                  <a:pt x="168596" y="291953"/>
                </a:lnTo>
                <a:lnTo>
                  <a:pt x="172986" y="291953"/>
                </a:lnTo>
                <a:lnTo>
                  <a:pt x="190466" y="269856"/>
                </a:lnTo>
                <a:lnTo>
                  <a:pt x="209428" y="255458"/>
                </a:lnTo>
                <a:lnTo>
                  <a:pt x="231682" y="246156"/>
                </a:lnTo>
                <a:lnTo>
                  <a:pt x="256406" y="242855"/>
                </a:lnTo>
                <a:lnTo>
                  <a:pt x="279347" y="245704"/>
                </a:lnTo>
                <a:lnTo>
                  <a:pt x="300312" y="253814"/>
                </a:lnTo>
                <a:lnTo>
                  <a:pt x="318642" y="266527"/>
                </a:lnTo>
                <a:lnTo>
                  <a:pt x="333680" y="283185"/>
                </a:lnTo>
                <a:lnTo>
                  <a:pt x="336314" y="286692"/>
                </a:lnTo>
                <a:lnTo>
                  <a:pt x="341582" y="284939"/>
                </a:lnTo>
                <a:lnTo>
                  <a:pt x="341582" y="55234"/>
                </a:lnTo>
                <a:lnTo>
                  <a:pt x="340704" y="50851"/>
                </a:lnTo>
                <a:lnTo>
                  <a:pt x="323581" y="28110"/>
                </a:lnTo>
                <a:lnTo>
                  <a:pt x="304483" y="13151"/>
                </a:lnTo>
                <a:lnTo>
                  <a:pt x="281762" y="3452"/>
                </a:lnTo>
                <a:lnTo>
                  <a:pt x="256406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162" y="1196975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8162" y="6165850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88670" y="1190370"/>
            <a:ext cx="9956165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solidFill>
                  <a:srgbClr val="4DC2EB"/>
                </a:solidFill>
                <a:latin typeface="Arial"/>
                <a:cs typeface="Arial"/>
              </a:rPr>
              <a:t>Регламент</a:t>
            </a:r>
            <a:r>
              <a:rPr sz="2000" b="1" spc="-5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проведения</a:t>
            </a:r>
            <a:r>
              <a:rPr sz="2000" b="1" spc="-3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4DC2EB"/>
                </a:solidFill>
                <a:latin typeface="Arial"/>
                <a:cs typeface="Arial"/>
              </a:rPr>
              <a:t>утверждается</a:t>
            </a:r>
            <a:r>
              <a:rPr sz="2000" b="1" spc="2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ЛНА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4DC2EB"/>
                </a:solidFill>
                <a:latin typeface="Arial"/>
                <a:cs typeface="Arial"/>
              </a:rPr>
              <a:t>ОУ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solidFill>
                  <a:srgbClr val="4DC2EB"/>
                </a:solidFill>
                <a:latin typeface="Arial"/>
                <a:cs typeface="Arial"/>
              </a:rPr>
              <a:t>Рекомендации</a:t>
            </a:r>
            <a:r>
              <a:rPr sz="2000" b="1" spc="-5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по</a:t>
            </a:r>
            <a:r>
              <a:rPr sz="2000" b="1" spc="1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проведению</a:t>
            </a:r>
            <a:r>
              <a:rPr sz="2000" b="1" spc="-2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индивидуальных</a:t>
            </a:r>
            <a:r>
              <a:rPr sz="2000" b="1" spc="-1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испытаний:</a:t>
            </a:r>
            <a:endParaRPr sz="2000">
              <a:latin typeface="Arial"/>
              <a:cs typeface="Arial"/>
            </a:endParaRPr>
          </a:p>
          <a:p>
            <a:pPr marL="290830" indent="-278765">
              <a:lnSpc>
                <a:spcPct val="100000"/>
              </a:lnSpc>
              <a:buAutoNum type="arabicPeriod"/>
              <a:tabLst>
                <a:tab pos="291465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Продолжительность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525" dirty="0">
                <a:latin typeface="Microsoft Sans Serif"/>
                <a:cs typeface="Microsoft Sans Serif"/>
              </a:rPr>
              <a:t>–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не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более</a:t>
            </a:r>
            <a:r>
              <a:rPr sz="2000" dirty="0">
                <a:latin typeface="Microsoft Sans Serif"/>
                <a:cs typeface="Microsoft Sans Serif"/>
              </a:rPr>
              <a:t> 40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минут</a:t>
            </a:r>
            <a:endParaRPr sz="20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Задания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индивидуальных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испытаний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должны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соответствовать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уровню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освоенной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ребенком</a:t>
            </a:r>
            <a:r>
              <a:rPr sz="2000" spc="-20" dirty="0">
                <a:latin typeface="Microsoft Sans Serif"/>
                <a:cs typeface="Microsoft Sans Serif"/>
              </a:rPr>
              <a:t> образовательной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программы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35" dirty="0">
                <a:latin typeface="Microsoft Sans Serif"/>
                <a:cs typeface="Microsoft Sans Serif"/>
              </a:rPr>
              <a:t>Возможно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присутствие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родителей</a:t>
            </a:r>
            <a:endParaRPr sz="2000">
              <a:latin typeface="Microsoft Sans Serif"/>
              <a:cs typeface="Microsoft Sans Serif"/>
            </a:endParaRPr>
          </a:p>
          <a:p>
            <a:pPr marL="290830" indent="-2787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91465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Спокойная,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доброжелательная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обстановка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Организация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аудитории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ожидания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5" dirty="0">
                <a:latin typeface="Microsoft Sans Serif"/>
                <a:cs typeface="Microsoft Sans Serif"/>
              </a:rPr>
              <a:t>для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родителей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Организация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питьевого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режима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15" dirty="0">
                <a:latin typeface="Microsoft Sans Serif"/>
                <a:cs typeface="Microsoft Sans Serif"/>
              </a:rPr>
              <a:t>Соблюдение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санитарно-эпидемиологических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требований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0644" y="348183"/>
            <a:ext cx="67900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00"/>
                </a:solidFill>
              </a:rPr>
              <a:t>Индивидуальные</a:t>
            </a:r>
            <a:r>
              <a:rPr sz="4000" spc="50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испытания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1280775" y="6314309"/>
            <a:ext cx="295910" cy="291465"/>
          </a:xfrm>
          <a:custGeom>
            <a:avLst/>
            <a:gdLst/>
            <a:ahLst/>
            <a:cxnLst/>
            <a:rect l="l" t="t" r="r" b="b"/>
            <a:pathLst>
              <a:path w="295909" h="291465">
                <a:moveTo>
                  <a:pt x="292870" y="0"/>
                </a:moveTo>
                <a:lnTo>
                  <a:pt x="156704" y="85614"/>
                </a:lnTo>
                <a:lnTo>
                  <a:pt x="151380" y="89437"/>
                </a:lnTo>
                <a:lnTo>
                  <a:pt x="144533" y="89437"/>
                </a:lnTo>
                <a:lnTo>
                  <a:pt x="139208" y="85614"/>
                </a:lnTo>
                <a:lnTo>
                  <a:pt x="3042" y="0"/>
                </a:lnTo>
                <a:lnTo>
                  <a:pt x="0" y="1528"/>
                </a:lnTo>
                <a:lnTo>
                  <a:pt x="0" y="199516"/>
                </a:lnTo>
                <a:lnTo>
                  <a:pt x="1521" y="201044"/>
                </a:lnTo>
                <a:lnTo>
                  <a:pt x="139208" y="287424"/>
                </a:lnTo>
                <a:lnTo>
                  <a:pt x="144533" y="291246"/>
                </a:lnTo>
                <a:lnTo>
                  <a:pt x="151380" y="291246"/>
                </a:lnTo>
                <a:lnTo>
                  <a:pt x="156704" y="287424"/>
                </a:lnTo>
                <a:lnTo>
                  <a:pt x="294392" y="201044"/>
                </a:lnTo>
                <a:lnTo>
                  <a:pt x="295913" y="199516"/>
                </a:lnTo>
                <a:lnTo>
                  <a:pt x="295913" y="1528"/>
                </a:lnTo>
                <a:lnTo>
                  <a:pt x="292870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171" y="576231"/>
            <a:ext cx="341630" cy="292100"/>
          </a:xfrm>
          <a:custGeom>
            <a:avLst/>
            <a:gdLst/>
            <a:ahLst/>
            <a:cxnLst/>
            <a:rect l="l" t="t" r="r" b="b"/>
            <a:pathLst>
              <a:path w="341630" h="292100">
                <a:moveTo>
                  <a:pt x="256406" y="0"/>
                </a:moveTo>
                <a:lnTo>
                  <a:pt x="208659" y="12712"/>
                </a:lnTo>
                <a:lnTo>
                  <a:pt x="174742" y="46467"/>
                </a:lnTo>
                <a:lnTo>
                  <a:pt x="172986" y="49974"/>
                </a:lnTo>
                <a:lnTo>
                  <a:pt x="168596" y="49974"/>
                </a:lnTo>
                <a:lnTo>
                  <a:pt x="132923" y="12712"/>
                </a:lnTo>
                <a:lnTo>
                  <a:pt x="85176" y="0"/>
                </a:lnTo>
                <a:lnTo>
                  <a:pt x="62976" y="3096"/>
                </a:lnTo>
                <a:lnTo>
                  <a:pt x="23187" y="24411"/>
                </a:lnTo>
                <a:lnTo>
                  <a:pt x="0" y="54358"/>
                </a:lnTo>
                <a:lnTo>
                  <a:pt x="0" y="284939"/>
                </a:lnTo>
                <a:lnTo>
                  <a:pt x="5268" y="286692"/>
                </a:lnTo>
                <a:lnTo>
                  <a:pt x="7902" y="283185"/>
                </a:lnTo>
                <a:lnTo>
                  <a:pt x="22940" y="266527"/>
                </a:lnTo>
                <a:lnTo>
                  <a:pt x="41270" y="253814"/>
                </a:lnTo>
                <a:lnTo>
                  <a:pt x="62235" y="245704"/>
                </a:lnTo>
                <a:lnTo>
                  <a:pt x="85176" y="242855"/>
                </a:lnTo>
                <a:lnTo>
                  <a:pt x="109900" y="246156"/>
                </a:lnTo>
                <a:lnTo>
                  <a:pt x="132154" y="255458"/>
                </a:lnTo>
                <a:lnTo>
                  <a:pt x="151116" y="269856"/>
                </a:lnTo>
                <a:lnTo>
                  <a:pt x="168596" y="291953"/>
                </a:lnTo>
                <a:lnTo>
                  <a:pt x="172986" y="291953"/>
                </a:lnTo>
                <a:lnTo>
                  <a:pt x="190466" y="269856"/>
                </a:lnTo>
                <a:lnTo>
                  <a:pt x="209428" y="255458"/>
                </a:lnTo>
                <a:lnTo>
                  <a:pt x="231682" y="246156"/>
                </a:lnTo>
                <a:lnTo>
                  <a:pt x="256406" y="242855"/>
                </a:lnTo>
                <a:lnTo>
                  <a:pt x="279347" y="245704"/>
                </a:lnTo>
                <a:lnTo>
                  <a:pt x="300312" y="253814"/>
                </a:lnTo>
                <a:lnTo>
                  <a:pt x="318642" y="266527"/>
                </a:lnTo>
                <a:lnTo>
                  <a:pt x="333680" y="283185"/>
                </a:lnTo>
                <a:lnTo>
                  <a:pt x="336314" y="286692"/>
                </a:lnTo>
                <a:lnTo>
                  <a:pt x="341582" y="284939"/>
                </a:lnTo>
                <a:lnTo>
                  <a:pt x="341582" y="55234"/>
                </a:lnTo>
                <a:lnTo>
                  <a:pt x="340704" y="50851"/>
                </a:lnTo>
                <a:lnTo>
                  <a:pt x="323581" y="28110"/>
                </a:lnTo>
                <a:lnTo>
                  <a:pt x="304483" y="13151"/>
                </a:lnTo>
                <a:lnTo>
                  <a:pt x="281762" y="3452"/>
                </a:lnTo>
                <a:lnTo>
                  <a:pt x="256406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162" y="1196975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8162" y="6165850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88670" y="1190370"/>
            <a:ext cx="10898505" cy="4050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solidFill>
                  <a:srgbClr val="4DC2EB"/>
                </a:solidFill>
                <a:latin typeface="Arial"/>
                <a:cs typeface="Arial"/>
              </a:rPr>
              <a:t>Регламент</a:t>
            </a:r>
            <a:r>
              <a:rPr sz="2000" b="1" spc="-5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проведения</a:t>
            </a:r>
            <a:r>
              <a:rPr sz="2000" b="1" spc="-3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4DC2EB"/>
                </a:solidFill>
                <a:latin typeface="Arial"/>
                <a:cs typeface="Arial"/>
              </a:rPr>
              <a:t>утверждается</a:t>
            </a:r>
            <a:r>
              <a:rPr sz="2000" b="1" spc="2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ЛНА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4DC2EB"/>
                </a:solidFill>
                <a:latin typeface="Arial"/>
                <a:cs typeface="Arial"/>
              </a:rPr>
              <a:t>ОУ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solidFill>
                  <a:srgbClr val="4DC2EB"/>
                </a:solidFill>
                <a:latin typeface="Arial"/>
                <a:cs typeface="Arial"/>
              </a:rPr>
              <a:t>Рекомендации</a:t>
            </a:r>
            <a:r>
              <a:rPr sz="2000" b="1" spc="-5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по</a:t>
            </a:r>
            <a:r>
              <a:rPr sz="2000" b="1" spc="1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проведению</a:t>
            </a:r>
            <a:r>
              <a:rPr sz="2000" b="1" spc="-2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индивидуальных</a:t>
            </a:r>
            <a:r>
              <a:rPr sz="2000" b="1" spc="-1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испытаний</a:t>
            </a:r>
            <a:r>
              <a:rPr sz="2000" b="1" spc="-1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при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 проведении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индивидуального</a:t>
            </a:r>
            <a:r>
              <a:rPr sz="2000" b="1" spc="-4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4DC2EB"/>
                </a:solidFill>
                <a:latin typeface="Arial"/>
                <a:cs typeface="Arial"/>
              </a:rPr>
              <a:t>отбора</a:t>
            </a:r>
            <a:r>
              <a:rPr sz="2000" b="1" spc="2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на</a:t>
            </a:r>
            <a:r>
              <a:rPr sz="2000" b="1" spc="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программы</a:t>
            </a:r>
            <a:r>
              <a:rPr sz="2000" b="1" spc="-3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повышенного</a:t>
            </a:r>
            <a:r>
              <a:rPr sz="2000" b="1" spc="-2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4DC2EB"/>
                </a:solidFill>
                <a:latin typeface="Arial"/>
                <a:cs typeface="Arial"/>
              </a:rPr>
              <a:t>уровня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 по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предмету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«Физическая</a:t>
            </a:r>
            <a:r>
              <a:rPr sz="2000" b="1" spc="-7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30" dirty="0">
                <a:solidFill>
                  <a:srgbClr val="4DC2EB"/>
                </a:solidFill>
                <a:latin typeface="Arial"/>
                <a:cs typeface="Arial"/>
              </a:rPr>
              <a:t>культура»:</a:t>
            </a:r>
            <a:endParaRPr sz="2000">
              <a:latin typeface="Arial"/>
              <a:cs typeface="Arial"/>
            </a:endParaRPr>
          </a:p>
          <a:p>
            <a:pPr marL="291465" indent="-27940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Продолжительность </a:t>
            </a:r>
            <a:r>
              <a:rPr sz="2000" spc="-10" dirty="0">
                <a:latin typeface="Microsoft Sans Serif"/>
                <a:cs typeface="Microsoft Sans Serif"/>
              </a:rPr>
              <a:t>непрерывной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физической </a:t>
            </a:r>
            <a:r>
              <a:rPr sz="2000" spc="-35" dirty="0">
                <a:latin typeface="Microsoft Sans Serif"/>
                <a:cs typeface="Microsoft Sans Serif"/>
              </a:rPr>
              <a:t>нагрузки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525" dirty="0">
                <a:latin typeface="Microsoft Sans Serif"/>
                <a:cs typeface="Microsoft Sans Serif"/>
              </a:rPr>
              <a:t>–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не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более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30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минут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/>
              <a:tabLst>
                <a:tab pos="292100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Задания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(упражнения)</a:t>
            </a:r>
            <a:r>
              <a:rPr sz="2000" spc="-5" dirty="0">
                <a:latin typeface="Microsoft Sans Serif"/>
                <a:cs typeface="Microsoft Sans Serif"/>
              </a:rPr>
              <a:t> индивидуальных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испытаний </a:t>
            </a:r>
            <a:r>
              <a:rPr sz="2000" spc="-20" dirty="0">
                <a:latin typeface="Microsoft Sans Serif"/>
                <a:cs typeface="Microsoft Sans Serif"/>
              </a:rPr>
              <a:t>должны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соответствовать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возрастным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Microsoft Sans Serif"/>
                <a:cs typeface="Microsoft Sans Serif"/>
              </a:rPr>
              <a:t>особенностям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детей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 startAt="3"/>
              <a:tabLst>
                <a:tab pos="292100" algn="l"/>
              </a:tabLst>
            </a:pPr>
            <a:r>
              <a:rPr sz="2000" spc="-35" dirty="0">
                <a:latin typeface="Microsoft Sans Serif"/>
                <a:cs typeface="Microsoft Sans Serif"/>
              </a:rPr>
              <a:t>Возможно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присутствие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родителей</a:t>
            </a:r>
            <a:endParaRPr sz="20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buAutoNum type="arabicPeriod" startAt="3"/>
              <a:tabLst>
                <a:tab pos="2921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Наличие </a:t>
            </a:r>
            <a:r>
              <a:rPr sz="2000" dirty="0">
                <a:latin typeface="Microsoft Sans Serif"/>
                <a:cs typeface="Microsoft Sans Serif"/>
              </a:rPr>
              <a:t>у </a:t>
            </a:r>
            <a:r>
              <a:rPr sz="2000" spc="-20" dirty="0">
                <a:latin typeface="Microsoft Sans Serif"/>
                <a:cs typeface="Microsoft Sans Serif"/>
              </a:rPr>
              <a:t>ребенка </a:t>
            </a:r>
            <a:r>
              <a:rPr sz="2000" spc="-25" dirty="0">
                <a:latin typeface="Microsoft Sans Serif"/>
                <a:cs typeface="Microsoft Sans Serif"/>
              </a:rPr>
              <a:t>медицинского заключения </a:t>
            </a:r>
            <a:r>
              <a:rPr sz="2000" spc="-5" dirty="0">
                <a:latin typeface="Microsoft Sans Serif"/>
                <a:cs typeface="Microsoft Sans Serif"/>
              </a:rPr>
              <a:t>об </a:t>
            </a:r>
            <a:r>
              <a:rPr sz="2000" spc="-15" dirty="0">
                <a:latin typeface="Microsoft Sans Serif"/>
                <a:cs typeface="Microsoft Sans Serif"/>
              </a:rPr>
              <a:t>отсутствии </a:t>
            </a:r>
            <a:r>
              <a:rPr sz="2000" spc="-25" dirty="0">
                <a:latin typeface="Microsoft Sans Serif"/>
                <a:cs typeface="Microsoft Sans Serif"/>
              </a:rPr>
              <a:t>противопоказаний </a:t>
            </a:r>
            <a:r>
              <a:rPr sz="2000" spc="-125" dirty="0">
                <a:latin typeface="Microsoft Sans Serif"/>
                <a:cs typeface="Microsoft Sans Serif"/>
              </a:rPr>
              <a:t>к</a:t>
            </a:r>
            <a:r>
              <a:rPr sz="2000" spc="-12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занятию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спортом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 startAt="3"/>
              <a:tabLst>
                <a:tab pos="29210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Организация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питьевого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режима</a:t>
            </a:r>
            <a:endParaRPr sz="2000">
              <a:latin typeface="Microsoft Sans Serif"/>
              <a:cs typeface="Microsoft Sans Serif"/>
            </a:endParaRPr>
          </a:p>
          <a:p>
            <a:pPr marL="291465" indent="-279400">
              <a:lnSpc>
                <a:spcPct val="100000"/>
              </a:lnSpc>
              <a:buAutoNum type="arabicPeriod" startAt="3"/>
              <a:tabLst>
                <a:tab pos="292100" algn="l"/>
              </a:tabLst>
            </a:pPr>
            <a:r>
              <a:rPr sz="2000" spc="-15" dirty="0">
                <a:latin typeface="Microsoft Sans Serif"/>
                <a:cs typeface="Microsoft Sans Serif"/>
              </a:rPr>
              <a:t>Соблюдение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санитарно-эпидемиологических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требований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0644" y="348183"/>
            <a:ext cx="82035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0" dirty="0">
                <a:solidFill>
                  <a:srgbClr val="000000"/>
                </a:solidFill>
              </a:rPr>
              <a:t>Формирование</a:t>
            </a:r>
            <a:r>
              <a:rPr sz="4000" spc="65" dirty="0">
                <a:solidFill>
                  <a:srgbClr val="000000"/>
                </a:solidFill>
              </a:rPr>
              <a:t> </a:t>
            </a:r>
            <a:r>
              <a:rPr sz="4000" spc="-55" dirty="0">
                <a:solidFill>
                  <a:srgbClr val="000000"/>
                </a:solidFill>
              </a:rPr>
              <a:t>итогового</a:t>
            </a:r>
            <a:r>
              <a:rPr sz="4000" spc="75" dirty="0">
                <a:solidFill>
                  <a:srgbClr val="000000"/>
                </a:solidFill>
              </a:rPr>
              <a:t> </a:t>
            </a:r>
            <a:r>
              <a:rPr sz="4000" spc="-30" dirty="0">
                <a:solidFill>
                  <a:srgbClr val="000000"/>
                </a:solidFill>
              </a:rPr>
              <a:t>рейтинга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1280775" y="6314309"/>
            <a:ext cx="295910" cy="291465"/>
          </a:xfrm>
          <a:custGeom>
            <a:avLst/>
            <a:gdLst/>
            <a:ahLst/>
            <a:cxnLst/>
            <a:rect l="l" t="t" r="r" b="b"/>
            <a:pathLst>
              <a:path w="295909" h="291465">
                <a:moveTo>
                  <a:pt x="292870" y="0"/>
                </a:moveTo>
                <a:lnTo>
                  <a:pt x="156704" y="85614"/>
                </a:lnTo>
                <a:lnTo>
                  <a:pt x="151380" y="89437"/>
                </a:lnTo>
                <a:lnTo>
                  <a:pt x="144533" y="89437"/>
                </a:lnTo>
                <a:lnTo>
                  <a:pt x="139208" y="85614"/>
                </a:lnTo>
                <a:lnTo>
                  <a:pt x="3042" y="0"/>
                </a:lnTo>
                <a:lnTo>
                  <a:pt x="0" y="1528"/>
                </a:lnTo>
                <a:lnTo>
                  <a:pt x="0" y="199516"/>
                </a:lnTo>
                <a:lnTo>
                  <a:pt x="1521" y="201044"/>
                </a:lnTo>
                <a:lnTo>
                  <a:pt x="139208" y="287424"/>
                </a:lnTo>
                <a:lnTo>
                  <a:pt x="144533" y="291246"/>
                </a:lnTo>
                <a:lnTo>
                  <a:pt x="151380" y="291246"/>
                </a:lnTo>
                <a:lnTo>
                  <a:pt x="156704" y="287424"/>
                </a:lnTo>
                <a:lnTo>
                  <a:pt x="294392" y="201044"/>
                </a:lnTo>
                <a:lnTo>
                  <a:pt x="295913" y="199516"/>
                </a:lnTo>
                <a:lnTo>
                  <a:pt x="295913" y="1528"/>
                </a:lnTo>
                <a:lnTo>
                  <a:pt x="292870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171" y="576231"/>
            <a:ext cx="341630" cy="292100"/>
          </a:xfrm>
          <a:custGeom>
            <a:avLst/>
            <a:gdLst/>
            <a:ahLst/>
            <a:cxnLst/>
            <a:rect l="l" t="t" r="r" b="b"/>
            <a:pathLst>
              <a:path w="341630" h="292100">
                <a:moveTo>
                  <a:pt x="256406" y="0"/>
                </a:moveTo>
                <a:lnTo>
                  <a:pt x="208659" y="12712"/>
                </a:lnTo>
                <a:lnTo>
                  <a:pt x="174742" y="46467"/>
                </a:lnTo>
                <a:lnTo>
                  <a:pt x="172986" y="49974"/>
                </a:lnTo>
                <a:lnTo>
                  <a:pt x="168596" y="49974"/>
                </a:lnTo>
                <a:lnTo>
                  <a:pt x="132923" y="12712"/>
                </a:lnTo>
                <a:lnTo>
                  <a:pt x="85176" y="0"/>
                </a:lnTo>
                <a:lnTo>
                  <a:pt x="62976" y="3096"/>
                </a:lnTo>
                <a:lnTo>
                  <a:pt x="23187" y="24411"/>
                </a:lnTo>
                <a:lnTo>
                  <a:pt x="0" y="54358"/>
                </a:lnTo>
                <a:lnTo>
                  <a:pt x="0" y="284939"/>
                </a:lnTo>
                <a:lnTo>
                  <a:pt x="5268" y="286692"/>
                </a:lnTo>
                <a:lnTo>
                  <a:pt x="7902" y="283185"/>
                </a:lnTo>
                <a:lnTo>
                  <a:pt x="22940" y="266527"/>
                </a:lnTo>
                <a:lnTo>
                  <a:pt x="41270" y="253814"/>
                </a:lnTo>
                <a:lnTo>
                  <a:pt x="62235" y="245704"/>
                </a:lnTo>
                <a:lnTo>
                  <a:pt x="85176" y="242855"/>
                </a:lnTo>
                <a:lnTo>
                  <a:pt x="109900" y="246156"/>
                </a:lnTo>
                <a:lnTo>
                  <a:pt x="132154" y="255458"/>
                </a:lnTo>
                <a:lnTo>
                  <a:pt x="151116" y="269856"/>
                </a:lnTo>
                <a:lnTo>
                  <a:pt x="168596" y="291953"/>
                </a:lnTo>
                <a:lnTo>
                  <a:pt x="172986" y="291953"/>
                </a:lnTo>
                <a:lnTo>
                  <a:pt x="190466" y="269856"/>
                </a:lnTo>
                <a:lnTo>
                  <a:pt x="209428" y="255458"/>
                </a:lnTo>
                <a:lnTo>
                  <a:pt x="231682" y="246156"/>
                </a:lnTo>
                <a:lnTo>
                  <a:pt x="256406" y="242855"/>
                </a:lnTo>
                <a:lnTo>
                  <a:pt x="279347" y="245704"/>
                </a:lnTo>
                <a:lnTo>
                  <a:pt x="300312" y="253814"/>
                </a:lnTo>
                <a:lnTo>
                  <a:pt x="318642" y="266527"/>
                </a:lnTo>
                <a:lnTo>
                  <a:pt x="333680" y="283185"/>
                </a:lnTo>
                <a:lnTo>
                  <a:pt x="336314" y="286692"/>
                </a:lnTo>
                <a:lnTo>
                  <a:pt x="341582" y="284939"/>
                </a:lnTo>
                <a:lnTo>
                  <a:pt x="341582" y="55234"/>
                </a:lnTo>
                <a:lnTo>
                  <a:pt x="340704" y="50851"/>
                </a:lnTo>
                <a:lnTo>
                  <a:pt x="323581" y="28110"/>
                </a:lnTo>
                <a:lnTo>
                  <a:pt x="304483" y="13151"/>
                </a:lnTo>
                <a:lnTo>
                  <a:pt x="281762" y="3452"/>
                </a:lnTo>
                <a:lnTo>
                  <a:pt x="256406" y="0"/>
                </a:lnTo>
                <a:close/>
              </a:path>
            </a:pathLst>
          </a:custGeom>
          <a:solidFill>
            <a:srgbClr val="4FC5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162" y="1196975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8162" y="6165850"/>
            <a:ext cx="11102975" cy="0"/>
          </a:xfrm>
          <a:custGeom>
            <a:avLst/>
            <a:gdLst/>
            <a:ahLst/>
            <a:cxnLst/>
            <a:rect l="l" t="t" r="r" b="b"/>
            <a:pathLst>
              <a:path w="11102975">
                <a:moveTo>
                  <a:pt x="0" y="0"/>
                </a:moveTo>
                <a:lnTo>
                  <a:pt x="11102911" y="0"/>
                </a:lnTo>
              </a:path>
            </a:pathLst>
          </a:custGeom>
          <a:ln w="190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80153" y="1976898"/>
            <a:ext cx="8523605" cy="3348994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2595880">
              <a:lnSpc>
                <a:spcPct val="100000"/>
              </a:lnSpc>
              <a:spcBef>
                <a:spcPts val="935"/>
              </a:spcBef>
            </a:pP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Прием</a:t>
            </a:r>
            <a:r>
              <a:rPr sz="2000" b="1" spc="-7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в</a:t>
            </a:r>
            <a:r>
              <a:rPr sz="2000" b="1" spc="-3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5</a:t>
            </a:r>
            <a:r>
              <a:rPr sz="2000" b="1" spc="-1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 err="1" smtClean="0">
                <a:solidFill>
                  <a:srgbClr val="4DC2EB"/>
                </a:solidFill>
                <a:latin typeface="Arial"/>
                <a:cs typeface="Arial"/>
              </a:rPr>
              <a:t>класс</a:t>
            </a:r>
            <a:r>
              <a:rPr lang="ru-RU" sz="2000" b="1" dirty="0" smtClean="0">
                <a:solidFill>
                  <a:srgbClr val="4DC2EB"/>
                </a:solidFill>
                <a:latin typeface="Arial"/>
                <a:cs typeface="Arial"/>
              </a:rPr>
              <a:t> на программу «Математика»</a:t>
            </a:r>
            <a:r>
              <a:rPr sz="2000" b="1" dirty="0" smtClean="0">
                <a:solidFill>
                  <a:srgbClr val="4DC2EB"/>
                </a:solidFill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  <a:p>
            <a:pPr marL="83820">
              <a:lnSpc>
                <a:spcPct val="100000"/>
              </a:lnSpc>
              <a:spcBef>
                <a:spcPts val="844"/>
              </a:spcBef>
            </a:pP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40%</a:t>
            </a:r>
            <a:r>
              <a:rPr sz="2000" b="1" spc="-3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-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результаты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этапа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(собеседование)</a:t>
            </a:r>
            <a:endParaRPr sz="2000" dirty="0">
              <a:latin typeface="Microsoft Sans Serif"/>
              <a:cs typeface="Microsoft Sans Serif"/>
            </a:endParaRPr>
          </a:p>
          <a:p>
            <a:pPr marL="83820">
              <a:lnSpc>
                <a:spcPct val="100000"/>
              </a:lnSpc>
            </a:pP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60%</a:t>
            </a:r>
            <a:r>
              <a:rPr sz="2000" b="1" spc="-3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-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результаты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этапа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(тестирование)</a:t>
            </a:r>
            <a:endParaRPr sz="2000" dirty="0">
              <a:latin typeface="Microsoft Sans Serif"/>
              <a:cs typeface="Microsoft Sans Serif"/>
            </a:endParaRPr>
          </a:p>
          <a:p>
            <a:pPr marL="83820" marR="5080" indent="1167130">
              <a:lnSpc>
                <a:spcPct val="135000"/>
              </a:lnSpc>
              <a:spcBef>
                <a:spcPts val="1895"/>
              </a:spcBef>
            </a:pP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Прием</a:t>
            </a:r>
            <a:r>
              <a:rPr sz="2000" b="1" spc="-5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в</a:t>
            </a:r>
            <a:r>
              <a:rPr sz="2000" b="1" spc="-1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 smtClean="0">
                <a:solidFill>
                  <a:srgbClr val="4DC2EB"/>
                </a:solidFill>
                <a:latin typeface="Arial"/>
                <a:cs typeface="Arial"/>
              </a:rPr>
              <a:t>5</a:t>
            </a:r>
            <a:r>
              <a:rPr sz="2000" b="1" spc="10" dirty="0" smtClean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класс</a:t>
            </a:r>
            <a:r>
              <a:rPr sz="2000" b="1" spc="-1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на</a:t>
            </a:r>
            <a:r>
              <a:rPr sz="2000" b="1" spc="-1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программу</a:t>
            </a:r>
            <a:r>
              <a:rPr sz="2000" b="1" spc="-3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4DC2EB"/>
                </a:solidFill>
                <a:latin typeface="Arial"/>
                <a:cs typeface="Arial"/>
              </a:rPr>
              <a:t>«Физическая</a:t>
            </a:r>
            <a:r>
              <a:rPr sz="2000" b="1" spc="-5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spc="-30" dirty="0">
                <a:solidFill>
                  <a:srgbClr val="4DC2EB"/>
                </a:solidFill>
                <a:latin typeface="Arial"/>
                <a:cs typeface="Arial"/>
              </a:rPr>
              <a:t>культура»: </a:t>
            </a:r>
            <a:r>
              <a:rPr sz="2000" b="1" spc="-54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20%</a:t>
            </a:r>
            <a:r>
              <a:rPr sz="2000" b="1" spc="-30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-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результаты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этапа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(собеседование)</a:t>
            </a:r>
            <a:endParaRPr sz="2000" dirty="0">
              <a:latin typeface="Microsoft Sans Serif"/>
              <a:cs typeface="Microsoft Sans Serif"/>
            </a:endParaRPr>
          </a:p>
          <a:p>
            <a:pPr marL="83820">
              <a:lnSpc>
                <a:spcPct val="100000"/>
              </a:lnSpc>
            </a:pPr>
            <a:r>
              <a:rPr sz="2000" b="1" dirty="0">
                <a:solidFill>
                  <a:srgbClr val="4DC2EB"/>
                </a:solidFill>
                <a:latin typeface="Arial"/>
                <a:cs typeface="Arial"/>
              </a:rPr>
              <a:t>40%</a:t>
            </a:r>
            <a:r>
              <a:rPr sz="2000" b="1" spc="-35" dirty="0">
                <a:solidFill>
                  <a:srgbClr val="4DC2EB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-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результаты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этапа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(тестирование)</a:t>
            </a:r>
            <a:endParaRPr sz="2000" dirty="0">
              <a:latin typeface="Microsoft Sans Serif"/>
              <a:cs typeface="Microsoft Sans Serif"/>
            </a:endParaRPr>
          </a:p>
          <a:p>
            <a:pPr marL="8382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55B8EB"/>
                </a:solidFill>
                <a:latin typeface="Arial"/>
                <a:cs typeface="Arial"/>
              </a:rPr>
              <a:t>40%</a:t>
            </a:r>
            <a:r>
              <a:rPr sz="2000" b="1" spc="-35" dirty="0">
                <a:solidFill>
                  <a:srgbClr val="55B8EB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-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результаты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III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этапа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(индивидуальные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испытания)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50" dirty="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C7C7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500</Words>
  <Application>Microsoft Office PowerPoint</Application>
  <PresentationFormat>Широкоэкранный</PresentationFormat>
  <Paragraphs>103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Microsoft Sans Serif</vt:lpstr>
      <vt:lpstr>Office Theme</vt:lpstr>
      <vt:lpstr>Реализация проекта «Я выбираю школу» в 2023 году  МАОУ «Школа бизнеса и предпринимательства»</vt:lpstr>
      <vt:lpstr>Этапы реализации проекта</vt:lpstr>
      <vt:lpstr>Прием заявок, портфолио</vt:lpstr>
      <vt:lpstr>Собеседование</vt:lpstr>
      <vt:lpstr>Тестирование</vt:lpstr>
      <vt:lpstr>Индивидуальные испытания</vt:lpstr>
      <vt:lpstr>Индивидуальные испытания</vt:lpstr>
      <vt:lpstr>Формирование итогового рейтинга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zheltova-oyu</dc:creator>
  <cp:lastModifiedBy>Пользователь</cp:lastModifiedBy>
  <cp:revision>1</cp:revision>
  <dcterms:created xsi:type="dcterms:W3CDTF">2023-03-09T05:30:32Z</dcterms:created>
  <dcterms:modified xsi:type="dcterms:W3CDTF">2023-03-09T05:35:53Z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2023-03-06T00:00:00Z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2023-03-09T00:00:00Z</vt:filetime>
  </property>
</Properties>
</file>